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78" r:id="rId3"/>
    <p:sldId id="288" r:id="rId4"/>
    <p:sldId id="290" r:id="rId5"/>
    <p:sldId id="291" r:id="rId6"/>
    <p:sldId id="292" r:id="rId7"/>
    <p:sldId id="289" r:id="rId8"/>
    <p:sldId id="277" r:id="rId9"/>
    <p:sldId id="285" r:id="rId10"/>
    <p:sldId id="293" r:id="rId11"/>
    <p:sldId id="294" r:id="rId12"/>
    <p:sldId id="286" r:id="rId13"/>
    <p:sldId id="296" r:id="rId14"/>
    <p:sldId id="300" r:id="rId15"/>
    <p:sldId id="297" r:id="rId16"/>
    <p:sldId id="287" r:id="rId17"/>
    <p:sldId id="298" r:id="rId18"/>
    <p:sldId id="299" r:id="rId19"/>
    <p:sldId id="301" r:id="rId20"/>
    <p:sldId id="274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6B1"/>
    <a:srgbClr val="024EA2"/>
    <a:srgbClr val="024B9C"/>
    <a:srgbClr val="035DC1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78061" autoAdjust="0"/>
  </p:normalViewPr>
  <p:slideViewPr>
    <p:cSldViewPr snapToGrid="0">
      <p:cViewPr varScale="1">
        <p:scale>
          <a:sx n="99" d="100"/>
          <a:sy n="99" d="100"/>
        </p:scale>
        <p:origin x="948" y="78"/>
      </p:cViewPr>
      <p:guideLst>
        <p:guide orient="horz" pos="20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9EFE-0303-44F6-9A16-FD3B5E015DB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4766-77AF-4EBE-9704-229FD5F6AD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88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926D1-0013-4A80-B64E-9D824EE65210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F2995-AB43-4B7C-B8CD-9DC7C3692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4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intracomm.ec.europa.eu/corp/intellectual-property/Documents/2019_Reuse-guidelines%28CC-BY%29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4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Sensitivity auditing</a:t>
            </a:r>
            <a:r>
              <a:rPr lang="en-GB" baseline="0" dirty="0"/>
              <a:t> </a:t>
            </a:r>
            <a:r>
              <a:rPr lang="en-US" baseline="0" dirty="0"/>
              <a:t>where there is a major disagreement among</a:t>
            </a:r>
          </a:p>
          <a:p>
            <a:r>
              <a:rPr lang="en-US" baseline="0" dirty="0"/>
              <a:t>stakeholders about the nature of the problem, …</a:t>
            </a:r>
          </a:p>
          <a:p>
            <a:r>
              <a:rPr lang="en-US" baseline="0" dirty="0"/>
              <a:t>then sensitivity auditing is more suitable but</a:t>
            </a:r>
          </a:p>
          <a:p>
            <a:r>
              <a:rPr lang="en-US" baseline="0" dirty="0"/>
              <a:t>sensitivity analysis is still advisable as one of the</a:t>
            </a:r>
          </a:p>
          <a:p>
            <a:r>
              <a:rPr lang="en-US" baseline="0" dirty="0"/>
              <a:t>steps of sensitivity auditing.</a:t>
            </a:r>
          </a:p>
          <a:p>
            <a:r>
              <a:rPr lang="en-US" baseline="0" dirty="0"/>
              <a:t>Saud takes into account all forms of potential uncertainty and aims to anticipate criticism by third parties.</a:t>
            </a:r>
          </a:p>
          <a:p>
            <a:r>
              <a:rPr lang="en-US" baseline="0" dirty="0"/>
              <a:t>We should avoid quantification at all costs and Saud is a powerful tool for this.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3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48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82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Delete/update</a:t>
            </a:r>
            <a:r>
              <a:rPr lang="en-IE" baseline="0" dirty="0"/>
              <a:t> as appropriate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7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Update/add/delete parts of the</a:t>
            </a:r>
            <a:r>
              <a:rPr lang="en-IE" baseline="0" dirty="0"/>
              <a:t> copy right notice where appropriate.</a:t>
            </a:r>
          </a:p>
          <a:p>
            <a:r>
              <a:rPr lang="en-IE" baseline="0" dirty="0"/>
              <a:t>More information: </a:t>
            </a:r>
            <a:r>
              <a:rPr lang="en-GB" dirty="0">
                <a:hlinkClick r:id="rId3"/>
              </a:rPr>
              <a:t>https://myintracomm.ec.europa.eu/corp/intellectual-property/Documents/2019_Reuse-guidelines%28CC-BY%29.pdf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1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1078173"/>
            <a:ext cx="12192000" cy="5779827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1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7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101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69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30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8331" y="1992572"/>
            <a:ext cx="8226040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06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03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010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556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77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1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0288"/>
            <a:ext cx="12192000" cy="50183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1078174"/>
            <a:ext cx="12192000" cy="28908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98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2219"/>
            <a:ext cx="12192000" cy="605919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289" y="1078173"/>
            <a:ext cx="12197346" cy="5783239"/>
          </a:xfrm>
          <a:prstGeom prst="rect">
            <a:avLst/>
          </a:prstGeom>
          <a:solidFill>
            <a:srgbClr val="024EA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 wrap="none"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 wrap="none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428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189" y="1122363"/>
            <a:ext cx="10676038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676038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715" y="6045257"/>
            <a:ext cx="1718512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5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60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339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34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3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988"/>
            <a:ext cx="1715733" cy="4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57" r:id="rId3"/>
    <p:sldLayoutId id="2147483649" r:id="rId4"/>
    <p:sldLayoutId id="2147483651" r:id="rId5"/>
    <p:sldLayoutId id="2147483669" r:id="rId6"/>
    <p:sldLayoutId id="2147483670" r:id="rId7"/>
    <p:sldLayoutId id="2147483650" r:id="rId8"/>
    <p:sldLayoutId id="2147483660" r:id="rId9"/>
    <p:sldLayoutId id="2147483652" r:id="rId10"/>
    <p:sldLayoutId id="2147483661" r:id="rId11"/>
    <p:sldLayoutId id="2147483653" r:id="rId12"/>
    <p:sldLayoutId id="2147483654" r:id="rId13"/>
    <p:sldLayoutId id="2147483659" r:id="rId14"/>
    <p:sldLayoutId id="2147483658" r:id="rId15"/>
    <p:sldLayoutId id="2147483666" r:id="rId16"/>
    <p:sldLayoutId id="2147483667" r:id="rId17"/>
    <p:sldLayoutId id="2147483668" r:id="rId18"/>
    <p:sldLayoutId id="214748365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u_commission" TargetMode="External"/><Relationship Id="rId13" Type="http://schemas.openxmlformats.org/officeDocument/2006/relationships/image" Target="../media/image47.png"/><Relationship Id="rId18" Type="http://schemas.openxmlformats.org/officeDocument/2006/relationships/image" Target="../media/image49.png"/><Relationship Id="rId3" Type="http://schemas.openxmlformats.org/officeDocument/2006/relationships/hyperlink" Target="https://open.spotify.com/user/v7ra0as4ychfdatgcjt9nabh0?si=SEs1mANESea5kzyVy7HvDw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hyperlink" Target="https://www.youtube.com/user/eutube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medium.com/@EuropeanCommission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uropa.eu/" TargetMode="External"/><Relationship Id="rId11" Type="http://schemas.openxmlformats.org/officeDocument/2006/relationships/hyperlink" Target="https://www.linkedin.com/company/european-commission/" TargetMode="External"/><Relationship Id="rId5" Type="http://schemas.openxmlformats.org/officeDocument/2006/relationships/hyperlink" Target="https://ec.europa.eu/" TargetMode="External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hyperlink" Target="https://www.facebook.com/EuropeanCommission" TargetMode="External"/><Relationship Id="rId14" Type="http://schemas.openxmlformats.org/officeDocument/2006/relationships/hyperlink" Target="https://www.instagram.com/europeancommissio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dirty="0"/>
              <a:t>The History of SAMO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At the JRC and beyond 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Stefano Tarantola</a:t>
            </a:r>
          </a:p>
        </p:txBody>
      </p:sp>
    </p:spTree>
    <p:extLst>
      <p:ext uri="{BB962C8B-B14F-4D97-AF65-F5344CB8AC3E}">
        <p14:creationId xmlns:p14="http://schemas.microsoft.com/office/powerpoint/2010/main" val="112137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228522" y="2632075"/>
            <a:ext cx="5183188" cy="309733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Setting 1: Factor Prioritisation</a:t>
            </a:r>
          </a:p>
          <a:p>
            <a:pPr marL="0" indent="0">
              <a:buNone/>
            </a:pPr>
            <a:r>
              <a:rPr lang="en-GB" dirty="0"/>
              <a:t>Setting 2: Factor Fixing</a:t>
            </a:r>
          </a:p>
          <a:p>
            <a:pPr marL="0" indent="0">
              <a:buNone/>
            </a:pPr>
            <a:r>
              <a:rPr lang="en-GB" dirty="0"/>
              <a:t>Setting 3: Max Variance Reduction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JASA 2002 – The Settings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88" y="1508124"/>
            <a:ext cx="3473154" cy="46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18" y="2505193"/>
            <a:ext cx="2054463" cy="309721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05" y="2505074"/>
            <a:ext cx="1998278" cy="309733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814878" cy="782357"/>
          </a:xfrm>
        </p:spPr>
        <p:txBody>
          <a:bodyPr/>
          <a:lstStyle/>
          <a:p>
            <a:r>
              <a:rPr lang="en-GB" b="1" dirty="0"/>
              <a:t>2000 – 2004 – 2008 The Wiley Books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06" y="2505074"/>
            <a:ext cx="1998278" cy="3097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486" y="2505074"/>
            <a:ext cx="1993814" cy="31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7" y="2093119"/>
            <a:ext cx="5157787" cy="823912"/>
          </a:xfrm>
        </p:spPr>
        <p:txBody>
          <a:bodyPr/>
          <a:lstStyle/>
          <a:p>
            <a:r>
              <a:rPr lang="en-GB" dirty="0" err="1"/>
              <a:t>Fluorishing</a:t>
            </a:r>
            <a:r>
              <a:rPr lang="en-GB" dirty="0"/>
              <a:t> of new methods 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677173"/>
            <a:ext cx="5183188" cy="1239858"/>
          </a:xfrm>
        </p:spPr>
        <p:txBody>
          <a:bodyPr/>
          <a:lstStyle/>
          <a:p>
            <a:r>
              <a:rPr lang="en-GB" dirty="0"/>
              <a:t>and new applications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814878" cy="782357"/>
          </a:xfrm>
        </p:spPr>
        <p:txBody>
          <a:bodyPr/>
          <a:lstStyle/>
          <a:p>
            <a:r>
              <a:rPr lang="en-GB" b="1" dirty="0"/>
              <a:t>Activity 2000 -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Derivative-based</a:t>
            </a:r>
          </a:p>
          <a:p>
            <a:r>
              <a:rPr lang="en-GB" dirty="0"/>
              <a:t>Moment independent measures</a:t>
            </a:r>
          </a:p>
          <a:p>
            <a:r>
              <a:rPr lang="en-GB" dirty="0"/>
              <a:t>Polynomial chaos expansions</a:t>
            </a:r>
          </a:p>
          <a:p>
            <a:r>
              <a:rPr lang="en-GB" dirty="0"/>
              <a:t>Random Balance Designs</a:t>
            </a: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Engineering</a:t>
            </a:r>
          </a:p>
          <a:p>
            <a:r>
              <a:rPr lang="en-GB" dirty="0"/>
              <a:t>Hydrology</a:t>
            </a:r>
          </a:p>
          <a:p>
            <a:r>
              <a:rPr lang="en-GB" dirty="0"/>
              <a:t>Environment</a:t>
            </a:r>
          </a:p>
          <a:p>
            <a:r>
              <a:rPr lang="en-GB" dirty="0"/>
              <a:t>Chemistry</a:t>
            </a:r>
          </a:p>
          <a:p>
            <a:r>
              <a:rPr lang="en-GB" dirty="0"/>
              <a:t>Biology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73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814878" cy="782357"/>
          </a:xfrm>
        </p:spPr>
        <p:txBody>
          <a:bodyPr/>
          <a:lstStyle/>
          <a:p>
            <a:r>
              <a:rPr lang="en-GB" b="1" dirty="0"/>
              <a:t>Activity 2000 -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Correlated input</a:t>
            </a:r>
          </a:p>
          <a:p>
            <a:r>
              <a:rPr lang="en-GB" dirty="0"/>
              <a:t>Time dependent input</a:t>
            </a:r>
          </a:p>
          <a:p>
            <a:r>
              <a:rPr lang="en-GB" dirty="0"/>
              <a:t>Spatially dependent input</a:t>
            </a:r>
          </a:p>
          <a:p>
            <a:r>
              <a:rPr lang="en-GB" dirty="0"/>
              <a:t>SA for scenarios analyses</a:t>
            </a:r>
          </a:p>
          <a:p>
            <a:r>
              <a:rPr lang="en-GB" dirty="0"/>
              <a:t>Sensitivity Auditing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06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814878" cy="782357"/>
          </a:xfrm>
        </p:spPr>
        <p:txBody>
          <a:bodyPr/>
          <a:lstStyle/>
          <a:p>
            <a:r>
              <a:rPr lang="en-GB" dirty="0"/>
              <a:t>Andrea </a:t>
            </a:r>
            <a:r>
              <a:rPr lang="en-GB" dirty="0" err="1"/>
              <a:t>Saltelli’s</a:t>
            </a:r>
            <a:r>
              <a:rPr lang="en-GB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46434" y="1608430"/>
            <a:ext cx="5157787" cy="3097331"/>
          </a:xfrm>
        </p:spPr>
        <p:txBody>
          <a:bodyPr/>
          <a:lstStyle/>
          <a:p>
            <a:r>
              <a:rPr lang="en-GB" dirty="0"/>
              <a:t>Sensitivity Auditing, science for policy</a:t>
            </a:r>
          </a:p>
          <a:p>
            <a:r>
              <a:rPr lang="en-GB" dirty="0"/>
              <a:t>Impact assessment guidelines</a:t>
            </a:r>
          </a:p>
          <a:p>
            <a:r>
              <a:rPr lang="en-GB" dirty="0"/>
              <a:t>Crisis of Science</a:t>
            </a:r>
          </a:p>
          <a:p>
            <a:r>
              <a:rPr lang="en-GB" dirty="0"/>
              <a:t>Model Transparency</a:t>
            </a:r>
          </a:p>
          <a:p>
            <a:r>
              <a:rPr lang="en-GB" dirty="0"/>
              <a:t>Responsible modelling</a:t>
            </a:r>
          </a:p>
          <a:p>
            <a:r>
              <a:rPr lang="en-GB" dirty="0"/>
              <a:t>Sociology of quantification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609" y="1339816"/>
            <a:ext cx="3752850" cy="539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2" y="332373"/>
            <a:ext cx="2993457" cy="47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4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Schools of thought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GB" dirty="0"/>
              <a:t>Main Software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814878" cy="782357"/>
          </a:xfrm>
        </p:spPr>
        <p:txBody>
          <a:bodyPr/>
          <a:lstStyle/>
          <a:p>
            <a:r>
              <a:rPr lang="en-GB" b="1" dirty="0"/>
              <a:t>Activity 2000 -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UQ Lab platform for Uncertainty Quantification (Bruno Sudret – ETH Zurich)</a:t>
            </a:r>
          </a:p>
          <a:p>
            <a:r>
              <a:rPr lang="en-GB" dirty="0"/>
              <a:t>Mascot-</a:t>
            </a:r>
            <a:r>
              <a:rPr lang="en-GB" dirty="0" err="1"/>
              <a:t>Num</a:t>
            </a:r>
            <a:r>
              <a:rPr lang="en-GB" dirty="0"/>
              <a:t> (France)</a:t>
            </a:r>
          </a:p>
          <a:p>
            <a:r>
              <a:rPr lang="en-GB" dirty="0"/>
              <a:t>U. of Texas @ Austin</a:t>
            </a:r>
          </a:p>
          <a:p>
            <a:r>
              <a:rPr lang="en-GB" dirty="0"/>
              <a:t>MUCM (</a:t>
            </a:r>
            <a:r>
              <a:rPr lang="en-US" dirty="0"/>
              <a:t>Managing Uncertainty in Complex Models – U. </a:t>
            </a:r>
            <a:r>
              <a:rPr lang="en-GB" dirty="0"/>
              <a:t>Sheffield)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13401" cy="3097331"/>
          </a:xfrm>
        </p:spPr>
        <p:txBody>
          <a:bodyPr/>
          <a:lstStyle/>
          <a:p>
            <a:r>
              <a:rPr lang="en-GB" dirty="0" err="1"/>
              <a:t>UQLib</a:t>
            </a:r>
            <a:r>
              <a:rPr lang="en-GB" dirty="0"/>
              <a:t> (</a:t>
            </a:r>
            <a:r>
              <a:rPr lang="en-GB" dirty="0" err="1"/>
              <a:t>Matlab</a:t>
            </a:r>
            <a:r>
              <a:rPr lang="en-GB" dirty="0"/>
              <a:t> by </a:t>
            </a:r>
            <a:r>
              <a:rPr lang="en-GB" dirty="0" err="1"/>
              <a:t>UQLab</a:t>
            </a:r>
            <a:r>
              <a:rPr lang="en-GB" dirty="0"/>
              <a:t>)</a:t>
            </a:r>
          </a:p>
          <a:p>
            <a:r>
              <a:rPr lang="en-GB" dirty="0"/>
              <a:t>R packages for Sensitivity Analysis</a:t>
            </a:r>
          </a:p>
          <a:p>
            <a:r>
              <a:rPr lang="en-GB" dirty="0" err="1"/>
              <a:t>SimLab</a:t>
            </a:r>
            <a:r>
              <a:rPr lang="en-GB" dirty="0"/>
              <a:t> (now SIML@B by JRC)</a:t>
            </a:r>
          </a:p>
          <a:p>
            <a:r>
              <a:rPr lang="en-GB" dirty="0" err="1"/>
              <a:t>SimDec</a:t>
            </a:r>
            <a:r>
              <a:rPr lang="en-GB" dirty="0"/>
              <a:t> (hybrid SA-UA)</a:t>
            </a:r>
          </a:p>
          <a:p>
            <a:r>
              <a:rPr lang="en-GB" dirty="0" err="1"/>
              <a:t>SmartUQ</a:t>
            </a:r>
            <a:r>
              <a:rPr lang="en-GB" dirty="0"/>
              <a:t> (US-based software house)</a:t>
            </a:r>
          </a:p>
        </p:txBody>
      </p:sp>
    </p:spTree>
    <p:extLst>
      <p:ext uri="{BB962C8B-B14F-4D97-AF65-F5344CB8AC3E}">
        <p14:creationId xmlns:p14="http://schemas.microsoft.com/office/powerpoint/2010/main" val="223545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339438" y="1728915"/>
            <a:ext cx="2571750" cy="16287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SAMO Conferences (1995-2022)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5841" y="1431998"/>
            <a:ext cx="2362200" cy="215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2" y="4210969"/>
            <a:ext cx="2514600" cy="1638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676" y="4313413"/>
            <a:ext cx="2353768" cy="15081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848" y="4329892"/>
            <a:ext cx="2447925" cy="15827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70" y="1674531"/>
            <a:ext cx="2842187" cy="1562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0722" y="350359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1995 – </a:t>
            </a:r>
            <a:r>
              <a:rPr lang="en-GB" dirty="0" err="1"/>
              <a:t>Belgirate</a:t>
            </a:r>
            <a:r>
              <a:rPr lang="en-GB" dirty="0"/>
              <a:t> (I)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35" y="1587906"/>
            <a:ext cx="2424409" cy="18199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93438" y="3555890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1998 – Venice (I)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8709" y="36389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2001 – Madrid (E)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31425" y="357314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2004 – Santa Fe (NM)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0722" y="599849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Budapest (H)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1367" y="600778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2010 – Milan (I)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9848" y="600941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2013 – Nice (F)</a:t>
            </a:r>
          </a:p>
        </p:txBody>
      </p:sp>
    </p:spTree>
    <p:extLst>
      <p:ext uri="{BB962C8B-B14F-4D97-AF65-F5344CB8AC3E}">
        <p14:creationId xmlns:p14="http://schemas.microsoft.com/office/powerpoint/2010/main" val="255455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SAMO Conferences (2001-Today)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25" y="1552119"/>
            <a:ext cx="2416572" cy="1707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67" y="1402899"/>
            <a:ext cx="2712812" cy="18565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4616" y="3312477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2016 – Reunion (F)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6788" y="337370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2019 – Barcelona (E)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07682" y="3373709"/>
            <a:ext cx="265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2022 – Tallahassee (FL)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56" y="1743874"/>
            <a:ext cx="3654721" cy="15156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46986" y="61826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2025 – Grenoble (F)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2" y="3857270"/>
            <a:ext cx="3468846" cy="23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9571" y="557631"/>
            <a:ext cx="10515600" cy="782357"/>
          </a:xfrm>
        </p:spPr>
        <p:txBody>
          <a:bodyPr/>
          <a:lstStyle/>
          <a:p>
            <a:r>
              <a:rPr lang="en-GB" b="1" dirty="0"/>
              <a:t>SAMO </a:t>
            </a:r>
            <a:r>
              <a:rPr lang="en-GB" b="1" dirty="0" smtClean="0"/>
              <a:t>Grenoble (23-25 April, 2025)</a:t>
            </a:r>
            <a:endParaRPr lang="en-GB" b="1" dirty="0"/>
          </a:p>
        </p:txBody>
      </p:sp>
      <p:sp>
        <p:nvSpPr>
          <p:cNvPr id="2" name="Rectangle 1"/>
          <p:cNvSpPr/>
          <p:nvPr/>
        </p:nvSpPr>
        <p:spPr>
          <a:xfrm>
            <a:off x="959571" y="1409497"/>
            <a:ext cx="63556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/>
              <a:t>Scientific Committee</a:t>
            </a:r>
          </a:p>
          <a:p>
            <a:r>
              <a:rPr lang="en-GB" dirty="0" smtClean="0"/>
              <a:t>Clementine </a:t>
            </a:r>
            <a:r>
              <a:rPr lang="en-GB" dirty="0" err="1" smtClean="0"/>
              <a:t>Prieur</a:t>
            </a:r>
            <a:r>
              <a:rPr lang="en-GB" dirty="0" smtClean="0"/>
              <a:t> (</a:t>
            </a:r>
            <a:r>
              <a:rPr lang="en-GB" dirty="0" err="1" smtClean="0"/>
              <a:t>Univ</a:t>
            </a:r>
            <a:r>
              <a:rPr lang="en-GB" dirty="0" smtClean="0"/>
              <a:t>-Grenoble) </a:t>
            </a:r>
            <a:r>
              <a:rPr lang="en-GB" dirty="0" smtClean="0">
                <a:solidFill>
                  <a:srgbClr val="FF0000"/>
                </a:solidFill>
              </a:rPr>
              <a:t>Local organiser</a:t>
            </a:r>
          </a:p>
          <a:p>
            <a:r>
              <a:rPr lang="en-GB" dirty="0" smtClean="0"/>
              <a:t>Bertrand Iooss (</a:t>
            </a:r>
            <a:r>
              <a:rPr lang="en-GB" dirty="0" err="1" smtClean="0"/>
              <a:t>Electricité</a:t>
            </a:r>
            <a:r>
              <a:rPr lang="en-GB" dirty="0" smtClean="0"/>
              <a:t> de France) </a:t>
            </a:r>
            <a:r>
              <a:rPr lang="en-GB" dirty="0">
                <a:solidFill>
                  <a:srgbClr val="FF0000"/>
                </a:solidFill>
              </a:rPr>
              <a:t>Local organiser 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Sergei Kucherenko (Imperial College)</a:t>
            </a:r>
          </a:p>
          <a:p>
            <a:r>
              <a:rPr lang="en-GB" dirty="0" smtClean="0"/>
              <a:t>Stefano Tarantola (JRC ISPRA</a:t>
            </a:r>
            <a:r>
              <a:rPr lang="en-GB" dirty="0"/>
              <a:t>) </a:t>
            </a:r>
            <a:endParaRPr lang="en-GB" dirty="0" smtClean="0"/>
          </a:p>
          <a:p>
            <a:r>
              <a:rPr lang="en-GB" dirty="0" smtClean="0"/>
              <a:t>Andrea </a:t>
            </a:r>
            <a:r>
              <a:rPr lang="en-GB" dirty="0"/>
              <a:t>Saltelli </a:t>
            </a:r>
            <a:r>
              <a:rPr lang="en-GB" dirty="0" smtClean="0"/>
              <a:t>(UPF, U. Bergen)</a:t>
            </a:r>
          </a:p>
          <a:p>
            <a:r>
              <a:rPr lang="en-GB" dirty="0" smtClean="0"/>
              <a:t>Giray </a:t>
            </a:r>
            <a:r>
              <a:rPr lang="en-GB" dirty="0"/>
              <a:t>Okten </a:t>
            </a:r>
            <a:r>
              <a:rPr lang="en-GB" dirty="0" smtClean="0"/>
              <a:t>(Florida State University)</a:t>
            </a:r>
          </a:p>
          <a:p>
            <a:r>
              <a:rPr lang="en-GB" dirty="0" smtClean="0"/>
              <a:t>Qiongli </a:t>
            </a:r>
            <a:r>
              <a:rPr lang="en-GB" dirty="0"/>
              <a:t>Wu </a:t>
            </a:r>
            <a:r>
              <a:rPr lang="en-GB" dirty="0" smtClean="0"/>
              <a:t>(WIPM)</a:t>
            </a:r>
          </a:p>
          <a:p>
            <a:r>
              <a:rPr lang="en-GB" dirty="0" smtClean="0"/>
              <a:t>Emanuele Borgonovo (Bocconi University)</a:t>
            </a:r>
          </a:p>
          <a:p>
            <a:r>
              <a:rPr lang="en-GB" dirty="0" smtClean="0"/>
              <a:t>Bruno </a:t>
            </a:r>
            <a:r>
              <a:rPr lang="en-GB" dirty="0"/>
              <a:t>Sudret </a:t>
            </a:r>
            <a:r>
              <a:rPr lang="en-GB" dirty="0" smtClean="0"/>
              <a:t>(ETH Zurich)</a:t>
            </a:r>
          </a:p>
          <a:p>
            <a:r>
              <a:rPr lang="en-GB" dirty="0" smtClean="0"/>
              <a:t>Thierry </a:t>
            </a:r>
            <a:r>
              <a:rPr lang="en-GB" dirty="0"/>
              <a:t>Mara </a:t>
            </a:r>
            <a:r>
              <a:rPr lang="en-GB" dirty="0" smtClean="0"/>
              <a:t>(University of Reunion)</a:t>
            </a:r>
          </a:p>
          <a:p>
            <a:r>
              <a:rPr lang="en-GB" dirty="0" smtClean="0"/>
              <a:t>Razavi</a:t>
            </a:r>
            <a:r>
              <a:rPr lang="en-GB" dirty="0"/>
              <a:t>, Saman </a:t>
            </a:r>
            <a:r>
              <a:rPr lang="en-GB" dirty="0" smtClean="0"/>
              <a:t>(NHRC)</a:t>
            </a:r>
          </a:p>
          <a:p>
            <a:r>
              <a:rPr lang="en-GB" dirty="0" smtClean="0"/>
              <a:t>Samuele </a:t>
            </a:r>
            <a:r>
              <a:rPr lang="en-GB" dirty="0"/>
              <a:t>Lo Piano </a:t>
            </a:r>
            <a:r>
              <a:rPr lang="en-GB" dirty="0" smtClean="0"/>
              <a:t>(Reading University)</a:t>
            </a:r>
          </a:p>
          <a:p>
            <a:r>
              <a:rPr lang="en-GB" dirty="0" smtClean="0"/>
              <a:t>Anthony </a:t>
            </a:r>
            <a:r>
              <a:rPr lang="en-GB" dirty="0"/>
              <a:t>Jakeman </a:t>
            </a:r>
            <a:r>
              <a:rPr lang="en-GB" dirty="0" smtClean="0"/>
              <a:t>(Australian State University) </a:t>
            </a:r>
            <a:r>
              <a:rPr lang="en-GB" dirty="0" err="1" smtClean="0"/>
              <a:t>Silvana.pesenti</a:t>
            </a:r>
            <a:r>
              <a:rPr lang="en-GB" dirty="0" smtClean="0"/>
              <a:t> (University of Toronto)</a:t>
            </a:r>
          </a:p>
          <a:p>
            <a:r>
              <a:rPr lang="en-GB" dirty="0" smtClean="0"/>
              <a:t>Rossana </a:t>
            </a:r>
            <a:r>
              <a:rPr lang="en-GB" dirty="0" err="1" smtClean="0"/>
              <a:t>Rosati</a:t>
            </a:r>
            <a:r>
              <a:rPr lang="en-GB" dirty="0" smtClean="0"/>
              <a:t> (JRC-ISPRA</a:t>
            </a:r>
            <a:r>
              <a:rPr lang="en-GB" dirty="0"/>
              <a:t>) </a:t>
            </a:r>
            <a:endParaRPr lang="en-GB" dirty="0" smtClean="0"/>
          </a:p>
          <a:p>
            <a:r>
              <a:rPr lang="en-GB" dirty="0" smtClean="0"/>
              <a:t>Juliane </a:t>
            </a:r>
            <a:r>
              <a:rPr lang="en-GB" dirty="0"/>
              <a:t>Mai </a:t>
            </a:r>
            <a:r>
              <a:rPr lang="en-GB" dirty="0" smtClean="0"/>
              <a:t>(University of Waterloo)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0823" y="3410044"/>
            <a:ext cx="419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Call for Papers </a:t>
            </a:r>
          </a:p>
          <a:p>
            <a:pPr algn="ctr"/>
            <a:r>
              <a:rPr lang="en-GB" sz="3200" dirty="0" smtClean="0"/>
              <a:t>will soon be published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2944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SAMO: 29 Years of sensitivity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2383" y="1934679"/>
            <a:ext cx="8183651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Not a discipline or silo</a:t>
            </a:r>
          </a:p>
          <a:p>
            <a:pPr algn="ctr"/>
            <a:r>
              <a:rPr lang="en-GB" sz="2800" dirty="0"/>
              <a:t>but a self-aggregating community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No decisional structure, no journal </a:t>
            </a:r>
          </a:p>
          <a:p>
            <a:pPr algn="ctr"/>
            <a:r>
              <a:rPr lang="en-GB" sz="2800" dirty="0"/>
              <a:t>just a free quest for best practices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No methodological red-lines, </a:t>
            </a:r>
          </a:p>
          <a:p>
            <a:pPr algn="ctr"/>
            <a:r>
              <a:rPr lang="en-GB" sz="2800" dirty="0"/>
              <a:t>But an open approach to finding the best solutions</a:t>
            </a:r>
          </a:p>
          <a:p>
            <a:pPr algn="ctr"/>
            <a:endParaRPr lang="en-GB" sz="2800" dirty="0"/>
          </a:p>
          <a:p>
            <a:pPr algn="ctr"/>
            <a:r>
              <a:rPr lang="en-GB" sz="1600" dirty="0"/>
              <a:t>Text borrowed by one of Andrea’s slides</a:t>
            </a:r>
          </a:p>
        </p:txBody>
      </p:sp>
    </p:spTree>
    <p:extLst>
      <p:ext uri="{BB962C8B-B14F-4D97-AF65-F5344CB8AC3E}">
        <p14:creationId xmlns:p14="http://schemas.microsoft.com/office/powerpoint/2010/main" val="168960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0723" y="1749425"/>
            <a:ext cx="7652578" cy="22119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1995 – </a:t>
            </a:r>
            <a:r>
              <a:rPr lang="en-GB" b="1" dirty="0" err="1"/>
              <a:t>Belgirate</a:t>
            </a:r>
            <a:r>
              <a:rPr lang="en-GB" b="1" dirty="0"/>
              <a:t> (Italy)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1265217"/>
            <a:ext cx="3111500" cy="439758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TextBox 7"/>
          <p:cNvSpPr txBox="1"/>
          <p:nvPr/>
        </p:nvSpPr>
        <p:spPr>
          <a:xfrm>
            <a:off x="970722" y="4743759"/>
            <a:ext cx="3151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Organised by Andrea Saltelli</a:t>
            </a:r>
          </a:p>
          <a:p>
            <a:r>
              <a:rPr lang="en-GB" dirty="0"/>
              <a:t>who invited Professor </a:t>
            </a:r>
            <a:r>
              <a:rPr lang="en-GB" dirty="0" err="1"/>
              <a:t>Sobol</a:t>
            </a:r>
            <a:r>
              <a:rPr lang="en-GB" dirty="0"/>
              <a:t>’ </a:t>
            </a:r>
          </a:p>
          <a:p>
            <a:r>
              <a:rPr lang="en-GB" dirty="0"/>
              <a:t>to spend some time in </a:t>
            </a:r>
            <a:r>
              <a:rPr lang="en-GB" dirty="0" err="1"/>
              <a:t>Ispra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93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Keep in touch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70177" y="4714827"/>
            <a:ext cx="3617290" cy="361995"/>
          </a:xfrm>
        </p:spPr>
        <p:txBody>
          <a:bodyPr/>
          <a:lstStyle/>
          <a:p>
            <a:pPr marL="0" indent="0">
              <a:buNone/>
            </a:pPr>
            <a:r>
              <a:rPr lang="en-IE" sz="1600" dirty="0">
                <a:hlinkClick r:id="rId3"/>
              </a:rPr>
              <a:t>EU Spotify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2" y="1630238"/>
            <a:ext cx="684199" cy="7501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504" y="1774881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5"/>
              </a:rPr>
              <a:t>ec.europa.eu/</a:t>
            </a:r>
            <a:endParaRPr lang="en-IE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2" y="2635213"/>
            <a:ext cx="684199" cy="7501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9504" y="2841009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6"/>
              </a:rPr>
              <a:t>europa.eu/</a:t>
            </a:r>
            <a:endParaRPr lang="en-GB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2" y="3587900"/>
            <a:ext cx="640631" cy="702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9504" y="3736212"/>
            <a:ext cx="1975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>
                <a:hlinkClick r:id="rId8"/>
              </a:rPr>
              <a:t>@</a:t>
            </a:r>
            <a:r>
              <a:rPr lang="en-IE" sz="1600" dirty="0" err="1">
                <a:hlinkClick r:id="rId8"/>
              </a:rPr>
              <a:t>EU_Commission</a:t>
            </a:r>
            <a:r>
              <a:rPr lang="en-IE" sz="1600" dirty="0">
                <a:hlinkClick r:id="rId8"/>
              </a:rPr>
              <a:t> </a:t>
            </a:r>
            <a:endParaRPr lang="en-GB" sz="1200" dirty="0"/>
          </a:p>
        </p:txBody>
      </p:sp>
      <p:sp>
        <p:nvSpPr>
          <p:cNvPr id="10" name="Rectangle 9"/>
          <p:cNvSpPr/>
          <p:nvPr/>
        </p:nvSpPr>
        <p:spPr>
          <a:xfrm>
            <a:off x="1819504" y="471065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600" dirty="0">
                <a:hlinkClick r:id="rId9"/>
              </a:rPr>
              <a:t>@</a:t>
            </a:r>
            <a:r>
              <a:rPr lang="en-IE" sz="1600" dirty="0" err="1">
                <a:hlinkClick r:id="rId9"/>
              </a:rPr>
              <a:t>EuropeanCommission</a:t>
            </a:r>
            <a:r>
              <a:rPr lang="en-IE" sz="1600" dirty="0">
                <a:hlinkClick r:id="rId9"/>
              </a:rPr>
              <a:t> </a:t>
            </a:r>
            <a:endParaRPr lang="en-GB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2" y="4538287"/>
            <a:ext cx="620230" cy="6815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19504" y="566164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600" dirty="0">
                <a:hlinkClick r:id="rId11"/>
              </a:rPr>
              <a:t>European Commission</a:t>
            </a:r>
            <a:endParaRPr lang="en-GB" sz="1200" dirty="0">
              <a:hlinkClick r:id="rId11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2" y="5491270"/>
            <a:ext cx="620230" cy="681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60" y="1661642"/>
            <a:ext cx="647562" cy="711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6397" y="1792054"/>
            <a:ext cx="37980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600" dirty="0">
                <a:hlinkClick r:id="rId14"/>
              </a:rPr>
              <a:t>europeancommission</a:t>
            </a:r>
            <a:r>
              <a:rPr lang="en-IE" sz="1600" dirty="0"/>
              <a:t> 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48" y="2611751"/>
            <a:ext cx="568985" cy="623695"/>
          </a:xfrm>
          <a:prstGeom prst="rect">
            <a:avLst/>
          </a:prstGeom>
        </p:spPr>
      </p:pic>
      <p:sp>
        <p:nvSpPr>
          <p:cNvPr id="17" name="Rectangle 16">
            <a:hlinkClick r:id="rId16"/>
          </p:cNvPr>
          <p:cNvSpPr/>
          <p:nvPr/>
        </p:nvSpPr>
        <p:spPr>
          <a:xfrm>
            <a:off x="6156397" y="2749321"/>
            <a:ext cx="2465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hlinkClick r:id="rId16"/>
              </a:rPr>
              <a:t>@</a:t>
            </a:r>
            <a:r>
              <a:rPr lang="en-GB" sz="1600" dirty="0" err="1">
                <a:hlinkClick r:id="rId16"/>
              </a:rPr>
              <a:t>EuropeanCommission</a:t>
            </a:r>
            <a:endParaRPr lang="en-GB" sz="1200" dirty="0"/>
          </a:p>
        </p:txBody>
      </p:sp>
      <p:sp>
        <p:nvSpPr>
          <p:cNvPr id="18" name="Rectangle 17"/>
          <p:cNvSpPr/>
          <p:nvPr/>
        </p:nvSpPr>
        <p:spPr>
          <a:xfrm>
            <a:off x="6270177" y="3733427"/>
            <a:ext cx="927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>
                <a:hlinkClick r:id="rId17"/>
              </a:rPr>
              <a:t>EUTube</a:t>
            </a:r>
            <a:endParaRPr lang="en-IE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23" y="3542487"/>
            <a:ext cx="660728" cy="7260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61" y="4514763"/>
            <a:ext cx="695271" cy="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3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575" y="4646435"/>
            <a:ext cx="8941016" cy="1853519"/>
          </a:xfrm>
        </p:spPr>
        <p:txBody>
          <a:bodyPr wrap="square" anchor="b" anchorCtr="0"/>
          <a:lstStyle/>
          <a:p>
            <a:r>
              <a:rPr lang="en-US" sz="1050" b="1" dirty="0"/>
              <a:t>© European Union 2020</a:t>
            </a:r>
          </a:p>
          <a:p>
            <a:r>
              <a:rPr lang="en-US" sz="1050" dirty="0"/>
              <a:t>Unless otherwise noted the reuse of this presentation is </a:t>
            </a:r>
            <a:r>
              <a:rPr lang="en-US" sz="1050" dirty="0" err="1"/>
              <a:t>authorised</a:t>
            </a:r>
            <a:r>
              <a:rPr lang="en-US" sz="1050" dirty="0"/>
              <a:t> under the </a:t>
            </a:r>
            <a:r>
              <a:rPr lang="en-US" sz="1050" dirty="0">
                <a:hlinkClick r:id="rId3"/>
              </a:rPr>
              <a:t>CC BY 4.0 </a:t>
            </a:r>
            <a:r>
              <a:rPr lang="en-US" sz="1050" dirty="0"/>
              <a:t>license. For any use or reproduction of elements that are not owned by the EU, permission may need to be sought directly from the respective right holders.</a:t>
            </a:r>
          </a:p>
          <a:p>
            <a:r>
              <a:rPr lang="en-US" sz="1050" dirty="0"/>
              <a:t>Slide </a:t>
            </a:r>
            <a:r>
              <a:rPr lang="en-US" sz="1050" dirty="0">
                <a:solidFill>
                  <a:schemeClr val="accent6"/>
                </a:solidFill>
              </a:rPr>
              <a:t>xx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6"/>
                </a:solidFill>
              </a:rPr>
              <a:t>element concerned</a:t>
            </a:r>
            <a:r>
              <a:rPr lang="en-US" sz="1050" dirty="0"/>
              <a:t>, source</a:t>
            </a:r>
            <a:r>
              <a:rPr lang="en-US" sz="1050" dirty="0">
                <a:solidFill>
                  <a:schemeClr val="accent6"/>
                </a:solidFill>
              </a:rPr>
              <a:t>: e.g. Fotolia.com</a:t>
            </a:r>
            <a:r>
              <a:rPr lang="en-US" sz="1050" dirty="0"/>
              <a:t>; Slide </a:t>
            </a:r>
            <a:r>
              <a:rPr lang="en-US" sz="1050" dirty="0">
                <a:solidFill>
                  <a:schemeClr val="accent6"/>
                </a:solidFill>
              </a:rPr>
              <a:t>xx</a:t>
            </a:r>
            <a:r>
              <a:rPr lang="en-US" sz="1050" dirty="0"/>
              <a:t>: </a:t>
            </a:r>
            <a:r>
              <a:rPr lang="en-US" sz="1050" dirty="0">
                <a:solidFill>
                  <a:schemeClr val="accent6"/>
                </a:solidFill>
              </a:rPr>
              <a:t>element concerned</a:t>
            </a:r>
            <a:r>
              <a:rPr lang="en-US" sz="1050" dirty="0"/>
              <a:t>, source: </a:t>
            </a:r>
            <a:r>
              <a:rPr lang="en-US" sz="1050" dirty="0">
                <a:solidFill>
                  <a:schemeClr val="accent6"/>
                </a:solidFill>
              </a:rPr>
              <a:t>e.g. iStock.com</a:t>
            </a:r>
            <a:endParaRPr lang="en-GB" sz="1050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4" y="4858246"/>
            <a:ext cx="1023496" cy="3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FAST by </a:t>
            </a:r>
            <a:r>
              <a:rPr lang="en-GB" dirty="0" err="1"/>
              <a:t>Cukier</a:t>
            </a:r>
            <a:r>
              <a:rPr lang="en-GB" dirty="0"/>
              <a:t> et al.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8434"/>
            <a:ext cx="5157787" cy="30704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Sachs and Welch – Response surface methods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79613"/>
            <a:ext cx="5183188" cy="294813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Let’s go back to the Seventies - Eighties</a:t>
            </a:r>
          </a:p>
        </p:txBody>
      </p:sp>
    </p:spTree>
    <p:extLst>
      <p:ext uri="{BB962C8B-B14F-4D97-AF65-F5344CB8AC3E}">
        <p14:creationId xmlns:p14="http://schemas.microsoft.com/office/powerpoint/2010/main" val="38449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work of </a:t>
            </a:r>
            <a:r>
              <a:rPr lang="en-GB" b="1" dirty="0" err="1"/>
              <a:t>Sobol</a:t>
            </a:r>
            <a:r>
              <a:rPr lang="en-GB" b="1" dirty="0"/>
              <a:t>’ (1990 – 1993)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18" y="1415453"/>
            <a:ext cx="3556540" cy="5075237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667" y="1265217"/>
            <a:ext cx="3338805" cy="4689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6" y="2627105"/>
            <a:ext cx="3217218" cy="22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5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RESS 1996 – Total Sensitivity Indices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1216" y="1412633"/>
            <a:ext cx="3413812" cy="4707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203" y="3114303"/>
            <a:ext cx="1448500" cy="1278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4" y="3079093"/>
            <a:ext cx="1371143" cy="13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1996 – I start my experience at the JRC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7053"/>
            <a:ext cx="6184900" cy="3270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1917053"/>
            <a:ext cx="4533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0722" y="2350284"/>
            <a:ext cx="5157787" cy="823912"/>
          </a:xfrm>
        </p:spPr>
        <p:txBody>
          <a:bodyPr/>
          <a:lstStyle/>
          <a:p>
            <a:r>
              <a:rPr lang="en-GB" dirty="0"/>
              <a:t>Second International Conference in Ca’ </a:t>
            </a:r>
            <a:r>
              <a:rPr lang="en-GB" dirty="0" err="1"/>
              <a:t>Foscari</a:t>
            </a:r>
            <a:r>
              <a:rPr lang="en-GB" dirty="0"/>
              <a:t> (120 participants)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214" y="341881"/>
            <a:ext cx="5240733" cy="556520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1998 Venice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730932"/>
            <a:ext cx="3854797" cy="17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22" y="1597024"/>
            <a:ext cx="3545978" cy="50519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Technometrics</a:t>
            </a:r>
            <a:r>
              <a:rPr lang="en-GB" dirty="0"/>
              <a:t> 1999 – The Extended FAST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First Order and Total Indices</a:t>
            </a:r>
          </a:p>
          <a:p>
            <a:pPr marL="0" indent="0">
              <a:buNone/>
            </a:pPr>
            <a:r>
              <a:rPr lang="en-GB" dirty="0"/>
              <a:t>Using Fourier Analysis</a:t>
            </a:r>
          </a:p>
        </p:txBody>
      </p:sp>
    </p:spTree>
    <p:extLst>
      <p:ext uri="{BB962C8B-B14F-4D97-AF65-F5344CB8AC3E}">
        <p14:creationId xmlns:p14="http://schemas.microsoft.com/office/powerpoint/2010/main" val="141725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San </a:t>
            </a:r>
            <a:r>
              <a:rPr lang="en-GB" dirty="0" err="1"/>
              <a:t>Servolo</a:t>
            </a:r>
            <a:r>
              <a:rPr lang="en-GB" dirty="0"/>
              <a:t> Island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84608" y="2756158"/>
            <a:ext cx="5157787" cy="30973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Earlier an asylum for the insane, the island is now home to a museum, the Venice International University, and a neuroscience school of advanced studies.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11800" cy="823912"/>
          </a:xfrm>
        </p:spPr>
        <p:txBody>
          <a:bodyPr/>
          <a:lstStyle/>
          <a:p>
            <a:r>
              <a:rPr lang="en-GB" dirty="0"/>
              <a:t>Pic on the boat to San </a:t>
            </a:r>
            <a:r>
              <a:rPr lang="en-GB" dirty="0" err="1"/>
              <a:t>Servolo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74588" y="2505075"/>
            <a:ext cx="4428938" cy="278425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1999 The First Summer School (Venice)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98" y="4638264"/>
            <a:ext cx="3119765" cy="2080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" y="4662635"/>
            <a:ext cx="3046686" cy="203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C colour scheme">
      <a:dk1>
        <a:srgbClr val="4D4D4D"/>
      </a:dk1>
      <a:lt1>
        <a:srgbClr val="FFFFFF"/>
      </a:lt1>
      <a:dk2>
        <a:srgbClr val="034EA2"/>
      </a:dk2>
      <a:lt2>
        <a:srgbClr val="D3E8F9"/>
      </a:lt2>
      <a:accent1>
        <a:srgbClr val="1E858B"/>
      </a:accent1>
      <a:accent2>
        <a:srgbClr val="4BC5DE"/>
      </a:accent2>
      <a:accent3>
        <a:srgbClr val="1EC08A"/>
      </a:accent3>
      <a:accent4>
        <a:srgbClr val="ED8D2F"/>
      </a:accent4>
      <a:accent5>
        <a:srgbClr val="FFC000"/>
      </a:accent5>
      <a:accent6>
        <a:srgbClr val="E76C53"/>
      </a:accent6>
      <a:hlink>
        <a:srgbClr val="0563C1"/>
      </a:hlink>
      <a:folHlink>
        <a:srgbClr val="24337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_Corporate_PPT_Template.potx" id="{4E874F3A-6BB1-4334-AA3C-CB69D53C2FB0}" vid="{CFDAC62F-BBD6-4674-995E-7A3058955A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893</TotalTime>
  <Words>762</Words>
  <Application>Microsoft Office PowerPoint</Application>
  <PresentationFormat>Widescreen</PresentationFormat>
  <Paragraphs>138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The History of SAMO</vt:lpstr>
      <vt:lpstr>1995 – Belgirate (Italy)</vt:lpstr>
      <vt:lpstr>Let’s go back to the Seventies - Eighties</vt:lpstr>
      <vt:lpstr>The work of Sobol’ (1990 – 1993)</vt:lpstr>
      <vt:lpstr>RESS 1996 – Total Sensitivity Indices</vt:lpstr>
      <vt:lpstr>1996 – I start my experience at the JRC</vt:lpstr>
      <vt:lpstr>1998 Venice</vt:lpstr>
      <vt:lpstr>Technometrics 1999 – The Extended FAST </vt:lpstr>
      <vt:lpstr>1999 The First Summer School (Venice)</vt:lpstr>
      <vt:lpstr>JASA 2002 – The Settings</vt:lpstr>
      <vt:lpstr>2000 – 2004 – 2008 The Wiley Books</vt:lpstr>
      <vt:lpstr>Activity 2000 - Today</vt:lpstr>
      <vt:lpstr>Activity 2000 - Today</vt:lpstr>
      <vt:lpstr>Andrea Saltelli’s work</vt:lpstr>
      <vt:lpstr>Activity 2000 - Today</vt:lpstr>
      <vt:lpstr>SAMO Conferences (1995-2022) </vt:lpstr>
      <vt:lpstr>SAMO Conferences (2001-Today) </vt:lpstr>
      <vt:lpstr>SAMO Grenoble (23-25 April, 2025)</vt:lpstr>
      <vt:lpstr>SAMO: 29 Years of sensitivity analysis</vt:lpstr>
      <vt:lpstr>Keep in touch</vt:lpstr>
      <vt:lpstr>Thank you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SAMO</dc:title>
  <dc:creator>TARANTOLA Stefano (JRC-ISPRA)</dc:creator>
  <cp:lastModifiedBy>TARANTOLA Stefano (JRC-ISPRA)</cp:lastModifiedBy>
  <cp:revision>51</cp:revision>
  <dcterms:created xsi:type="dcterms:W3CDTF">2022-06-04T06:52:14Z</dcterms:created>
  <dcterms:modified xsi:type="dcterms:W3CDTF">2024-06-21T14:48:44Z</dcterms:modified>
</cp:coreProperties>
</file>